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handoutMasterIdLst>
    <p:handoutMasterId r:id="rId17"/>
  </p:handoutMasterIdLst>
  <p:sldIdLst>
    <p:sldId id="340" r:id="rId2"/>
    <p:sldId id="347" r:id="rId3"/>
    <p:sldId id="284" r:id="rId4"/>
    <p:sldId id="399" r:id="rId5"/>
    <p:sldId id="400" r:id="rId6"/>
    <p:sldId id="392" r:id="rId7"/>
    <p:sldId id="401" r:id="rId8"/>
    <p:sldId id="393" r:id="rId9"/>
    <p:sldId id="359" r:id="rId10"/>
    <p:sldId id="360" r:id="rId11"/>
    <p:sldId id="394" r:id="rId12"/>
    <p:sldId id="310" r:id="rId13"/>
    <p:sldId id="265" r:id="rId14"/>
    <p:sldId id="339" r:id="rId15"/>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0AB00"/>
    <a:srgbClr val="003283"/>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8108" autoAdjust="0"/>
    <p:restoredTop sz="94690" autoAdjust="0"/>
  </p:normalViewPr>
  <p:slideViewPr>
    <p:cSldViewPr snapToGrid="0" showGuides="1">
      <p:cViewPr>
        <p:scale>
          <a:sx n="100" d="100"/>
          <a:sy n="100" d="100"/>
        </p:scale>
        <p:origin x="-798" y="-12"/>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2013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endParaRPr lang="de-DE" sz="2400" b="1" kern="1200" noProof="0" dirty="0" smtClean="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smtClean="0">
                <a:solidFill>
                  <a:schemeClr val="tx1"/>
                </a:solidFill>
                <a:latin typeface="Arial"/>
                <a:ea typeface="MS PGothic" pitchFamily="34" charset="-128"/>
                <a:cs typeface="+mn-cs"/>
              </a:rPr>
            </a:br>
            <a:r>
              <a:rPr lang="en-US" sz="1000" kern="1200" noProof="1" smtClean="0">
                <a:solidFill>
                  <a:schemeClr val="tx1"/>
                </a:solidFill>
                <a:latin typeface="Arial"/>
                <a:ea typeface="MS PGothic" pitchFamily="34" charset="-128"/>
                <a:cs typeface="+mn-cs"/>
              </a:rPr>
              <a:t>Please see </a:t>
            </a:r>
            <a:r>
              <a:rPr lang="en-US" sz="1000" kern="1200" noProof="1" smtClean="0">
                <a:solidFill>
                  <a:schemeClr val="tx1"/>
                </a:solidFill>
                <a:latin typeface="Arial"/>
                <a:ea typeface="MS PGothic" pitchFamily="34" charset="-128"/>
                <a:cs typeface="+mn-cs"/>
                <a:hlinkClick r:id="rId2"/>
              </a:rPr>
              <a:t>http://www.sap.com/corporate-en/legal/copyright/index.epx#trademark</a:t>
            </a:r>
            <a:r>
              <a:rPr lang="en-US" sz="1000" kern="1200" noProof="1" smtClean="0">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2013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smtClean="0">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smtClean="0">
                <a:solidFill>
                  <a:schemeClr val="tx1"/>
                </a:solidFill>
                <a:latin typeface="Arial"/>
                <a:ea typeface="MS PGothic" pitchFamily="34" charset="-128"/>
                <a:cs typeface="+mn-cs"/>
                <a:hlinkClick r:id="rId2"/>
              </a:rPr>
              <a:t>http://www.sap.com/corporate-en/legal/copyright/index.epx#trademark</a:t>
            </a:r>
            <a:r>
              <a:rPr lang="de-DE" sz="1000" kern="1200" noProof="1" smtClean="0">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2013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SAP Sailing Analytics</a:t>
            </a:r>
            <a:endParaRPr lang="en-US" dirty="0"/>
          </a:p>
        </p:txBody>
      </p:sp>
      <p:sp>
        <p:nvSpPr>
          <p:cNvPr id="3" name="Subtitle 2"/>
          <p:cNvSpPr>
            <a:spLocks noGrp="1"/>
          </p:cNvSpPr>
          <p:nvPr>
            <p:ph type="subTitle" idx="1"/>
          </p:nvPr>
        </p:nvSpPr>
        <p:spPr>
          <a:xfrm>
            <a:off x="414000" y="1195070"/>
            <a:ext cx="6840000" cy="492443"/>
          </a:xfrm>
        </p:spPr>
        <p:txBody>
          <a:bodyPr/>
          <a:lstStyle/>
          <a:p>
            <a:r>
              <a:rPr lang="en-US" dirty="0" smtClean="0"/>
              <a:t>A Compact Overview of our Program</a:t>
            </a:r>
            <a:endParaRPr lang="en-US" dirty="0" smtClean="0"/>
          </a:p>
          <a:p>
            <a:r>
              <a:rPr lang="en-US" dirty="0" smtClean="0"/>
              <a:t>Axel Uhl, Global Sponsorships</a:t>
            </a:r>
          </a:p>
          <a:p>
            <a:r>
              <a:rPr lang="en-US" dirty="0" smtClean="0"/>
              <a:t>November 11, </a:t>
            </a:r>
            <a:r>
              <a:rPr lang="en-US" dirty="0" smtClean="0"/>
              <a:t>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Regatta Leaderboard Based on Live Tracking</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613158" y="1315567"/>
            <a:ext cx="7958085" cy="486455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Post-Race Analytics</a:t>
            </a:r>
            <a:endParaRPr lang="en-US" dirty="0"/>
          </a:p>
        </p:txBody>
      </p:sp>
      <p:sp>
        <p:nvSpPr>
          <p:cNvPr id="3" name="Text Placeholder 2"/>
          <p:cNvSpPr>
            <a:spLocks noGrp="1"/>
          </p:cNvSpPr>
          <p:nvPr>
            <p:ph type="body" sz="quarter" idx="10"/>
          </p:nvPr>
        </p:nvSpPr>
        <p:spPr>
          <a:xfrm>
            <a:off x="324000" y="1519237"/>
            <a:ext cx="8494713" cy="4391026"/>
          </a:xfrm>
        </p:spPr>
        <p:txBody>
          <a:bodyPr/>
          <a:lstStyle/>
          <a:p>
            <a:r>
              <a:rPr lang="en-US" dirty="0" err="1" smtClean="0"/>
              <a:t>iPad</a:t>
            </a:r>
            <a:r>
              <a:rPr lang="en-US" dirty="0" smtClean="0"/>
              <a:t> and Desktop tools for analyzing large historic sail race database</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47980" y="2621280"/>
            <a:ext cx="3995420" cy="2996565"/>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6316" y="4084320"/>
            <a:ext cx="4305474" cy="239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4" cstate="print"/>
          <a:stretch>
            <a:fillRect/>
          </a:stretch>
        </p:blipFill>
        <p:spPr>
          <a:xfrm>
            <a:off x="4511040" y="2017248"/>
            <a:ext cx="4305300" cy="202135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p:txBody>
          <a:bodyPr/>
          <a:lstStyle/>
          <a:p>
            <a:r>
              <a:rPr lang="en-US" dirty="0" smtClean="0"/>
              <a:t>Contact information:</a:t>
            </a:r>
          </a:p>
          <a:p>
            <a:r>
              <a:rPr lang="en-US" dirty="0" err="1" smtClean="0"/>
              <a:t>axel.uhl@sap.com</a:t>
            </a:r>
            <a:endParaRPr lang="en-US" dirty="0" smtClean="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52388" y="274638"/>
            <a:ext cx="9039225" cy="5800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Sailing in Global Sponsorships </a:t>
            </a:r>
            <a:endParaRPr lang="en-US" dirty="0"/>
          </a:p>
        </p:txBody>
      </p:sp>
      <p:sp>
        <p:nvSpPr>
          <p:cNvPr id="3" name="Text Placeholder 2"/>
          <p:cNvSpPr>
            <a:spLocks noGrp="1"/>
          </p:cNvSpPr>
          <p:nvPr>
            <p:ph type="body" sz="quarter" idx="10"/>
          </p:nvPr>
        </p:nvSpPr>
        <p:spPr>
          <a:xfrm>
            <a:off x="324000" y="1690687"/>
            <a:ext cx="4705199" cy="4391026"/>
          </a:xfrm>
        </p:spPr>
        <p:txBody>
          <a:bodyPr/>
          <a:lstStyle/>
          <a:p>
            <a:pPr lvl="1"/>
            <a:r>
              <a:rPr lang="en-US" dirty="0" smtClean="0"/>
              <a:t>SAP Sponsors the 5o5 Worlds Since 2009</a:t>
            </a:r>
          </a:p>
          <a:p>
            <a:pPr lvl="2"/>
            <a:r>
              <a:rPr lang="en-US" dirty="0" smtClean="0"/>
              <a:t>Hospitality Program</a:t>
            </a:r>
          </a:p>
          <a:p>
            <a:pPr lvl="2"/>
            <a:r>
              <a:rPr lang="en-US" dirty="0" smtClean="0"/>
              <a:t>Since 2010 Tracking-Based Analytics</a:t>
            </a:r>
          </a:p>
          <a:p>
            <a:pPr lvl="1"/>
            <a:r>
              <a:rPr lang="en-US" dirty="0" err="1" smtClean="0"/>
              <a:t>Kieler</a:t>
            </a:r>
            <a:r>
              <a:rPr lang="en-US" dirty="0" smtClean="0"/>
              <a:t> </a:t>
            </a:r>
            <a:r>
              <a:rPr lang="en-US" dirty="0" err="1" smtClean="0"/>
              <a:t>Woche</a:t>
            </a:r>
            <a:r>
              <a:rPr lang="en-US" dirty="0" smtClean="0"/>
              <a:t> 2011-2013</a:t>
            </a:r>
          </a:p>
          <a:p>
            <a:pPr lvl="2"/>
            <a:r>
              <a:rPr lang="en-US" dirty="0" smtClean="0"/>
              <a:t>First Live Leader Board with Basic Live Analytics in 2011 (e.g., Speeds, Distances, Wind)</a:t>
            </a:r>
          </a:p>
          <a:p>
            <a:pPr lvl="1"/>
            <a:r>
              <a:rPr lang="en-US" dirty="0" smtClean="0"/>
              <a:t>Various Smaller Events with Live Analytics</a:t>
            </a:r>
          </a:p>
          <a:p>
            <a:pPr lvl="2"/>
            <a:r>
              <a:rPr lang="en-US" dirty="0" smtClean="0"/>
              <a:t>IDM </a:t>
            </a:r>
            <a:r>
              <a:rPr lang="en-US" dirty="0" err="1" smtClean="0"/>
              <a:t>Travem</a:t>
            </a:r>
            <a:r>
              <a:rPr lang="de-DE" dirty="0" smtClean="0"/>
              <a:t>ünde, MdM Hamburg, </a:t>
            </a:r>
            <a:r>
              <a:rPr lang="en-US" dirty="0" smtClean="0"/>
              <a:t>Young Europeans Sailing Kiel, BMW Sailing Cup </a:t>
            </a:r>
            <a:r>
              <a:rPr lang="en-US" dirty="0" err="1" smtClean="0"/>
              <a:t>Wannsee</a:t>
            </a:r>
            <a:r>
              <a:rPr lang="en-US" dirty="0" smtClean="0"/>
              <a:t>, Berlin Match Race, Dragon IDM </a:t>
            </a:r>
            <a:r>
              <a:rPr lang="en-US" dirty="0" err="1" smtClean="0"/>
              <a:t>Wannsee</a:t>
            </a:r>
            <a:r>
              <a:rPr lang="en-US" dirty="0" smtClean="0"/>
              <a:t>, 49er Euros Lake Garda, …</a:t>
            </a:r>
          </a:p>
          <a:p>
            <a:pPr lvl="1"/>
            <a:r>
              <a:rPr lang="en-US" dirty="0" smtClean="0"/>
              <a:t>Extreme Sailing Series</a:t>
            </a:r>
          </a:p>
          <a:p>
            <a:pPr lvl="2"/>
            <a:r>
              <a:rPr lang="en-US" dirty="0" smtClean="0"/>
              <a:t>Live Analytics for the last three acts of 2012</a:t>
            </a:r>
          </a:p>
          <a:p>
            <a:pPr lvl="2"/>
            <a:r>
              <a:rPr lang="en-US" dirty="0" smtClean="0"/>
              <a:t>Official Score Keeper and Analytics Provider for the 2013 Series</a:t>
            </a:r>
          </a:p>
          <a:p>
            <a:pPr lvl="1"/>
            <a:r>
              <a:rPr lang="en-US" dirty="0" smtClean="0"/>
              <a:t>See </a:t>
            </a:r>
            <a:r>
              <a:rPr lang="en-US" b="1" dirty="0" err="1" smtClean="0">
                <a:solidFill>
                  <a:srgbClr val="0070C0"/>
                </a:solidFill>
                <a:latin typeface="Courier New" pitchFamily="49" charset="0"/>
                <a:cs typeface="Courier New" pitchFamily="49" charset="0"/>
              </a:rPr>
              <a:t>http://sapsailing.com</a:t>
            </a:r>
            <a:endParaRPr lang="en-US" b="1" dirty="0" smtClean="0">
              <a:solidFill>
                <a:srgbClr val="0070C0"/>
              </a:solidFill>
              <a:latin typeface="Courier New" pitchFamily="49" charset="0"/>
              <a:cs typeface="Courier New" pitchFamily="49" charset="0"/>
            </a:endParaRPr>
          </a:p>
        </p:txBody>
      </p:sp>
      <p:pic>
        <p:nvPicPr>
          <p:cNvPr id="5" name="Picture 4" descr="Plakat_KiWo_11_354x500.jpg"/>
          <p:cNvPicPr>
            <a:picLocks noChangeAspect="1"/>
          </p:cNvPicPr>
          <p:nvPr/>
        </p:nvPicPr>
        <p:blipFill>
          <a:blip r:embed="rId3" cstate="print"/>
          <a:stretch>
            <a:fillRect/>
          </a:stretch>
        </p:blipFill>
        <p:spPr>
          <a:xfrm>
            <a:off x="7645654" y="1346200"/>
            <a:ext cx="1078992" cy="1524000"/>
          </a:xfrm>
          <a:prstGeom prst="rect">
            <a:avLst/>
          </a:prstGeom>
          <a:ln>
            <a:noFill/>
          </a:ln>
          <a:effectLst>
            <a:outerShdw blurRad="292100" dist="139700" dir="2700000" algn="tl" rotWithShape="0">
              <a:srgbClr val="333333">
                <a:alpha val="65000"/>
              </a:srgbClr>
            </a:outerShdw>
          </a:effectLst>
        </p:spPr>
      </p:pic>
      <p:pic>
        <p:nvPicPr>
          <p:cNvPr id="6" name="Picture 5" descr="The 2009 SAP 505 Worlds in San Francisco - pic Courtesy 505 Association.jpg"/>
          <p:cNvPicPr>
            <a:picLocks noChangeAspect="1"/>
          </p:cNvPicPr>
          <p:nvPr/>
        </p:nvPicPr>
        <p:blipFill>
          <a:blip r:embed="rId4" cstate="print"/>
          <a:stretch>
            <a:fillRect/>
          </a:stretch>
        </p:blipFill>
        <p:spPr>
          <a:xfrm>
            <a:off x="5209721" y="1368425"/>
            <a:ext cx="2239211" cy="1489075"/>
          </a:xfrm>
          <a:prstGeom prst="rect">
            <a:avLst/>
          </a:prstGeom>
          <a:ln>
            <a:noFill/>
          </a:ln>
          <a:effectLst>
            <a:outerShdw blurRad="292100" dist="139700" dir="2700000" algn="tl" rotWithShape="0">
              <a:srgbClr val="333333">
                <a:alpha val="65000"/>
              </a:srgbClr>
            </a:outerShdw>
          </a:effectLst>
        </p:spPr>
      </p:pic>
      <p:pic>
        <p:nvPicPr>
          <p:cNvPr id="8" name="Picture 7" descr="SAP__c__LloydImages.3.540x.jpg"/>
          <p:cNvPicPr>
            <a:picLocks noChangeAspect="1"/>
          </p:cNvPicPr>
          <p:nvPr/>
        </p:nvPicPr>
        <p:blipFill>
          <a:blip r:embed="rId5" cstate="print"/>
          <a:stretch>
            <a:fillRect/>
          </a:stretch>
        </p:blipFill>
        <p:spPr>
          <a:xfrm>
            <a:off x="6506209" y="4782820"/>
            <a:ext cx="2229333" cy="1465580"/>
          </a:xfrm>
          <a:prstGeom prst="rect">
            <a:avLst/>
          </a:prstGeom>
          <a:ln>
            <a:noFill/>
          </a:ln>
          <a:effectLst>
            <a:outerShdw blurRad="292100" dist="139700" dir="2700000" algn="tl" rotWithShape="0">
              <a:srgbClr val="333333">
                <a:alpha val="65000"/>
              </a:srgbClr>
            </a:outerShdw>
          </a:effectLst>
        </p:spPr>
      </p:pic>
      <p:pic>
        <p:nvPicPr>
          <p:cNvPr id="9" name="Picture 8" descr="SAP-Sailing-Analytics.jpg"/>
          <p:cNvPicPr>
            <a:picLocks noChangeAspect="1"/>
          </p:cNvPicPr>
          <p:nvPr/>
        </p:nvPicPr>
        <p:blipFill>
          <a:blip r:embed="rId6" cstate="print"/>
          <a:stretch>
            <a:fillRect/>
          </a:stretch>
        </p:blipFill>
        <p:spPr>
          <a:xfrm>
            <a:off x="4956176" y="3819526"/>
            <a:ext cx="2825750" cy="1222948"/>
          </a:xfrm>
          <a:prstGeom prst="rect">
            <a:avLst/>
          </a:prstGeom>
          <a:ln>
            <a:noFill/>
          </a:ln>
          <a:effectLst>
            <a:outerShdw blurRad="292100" dist="139700" dir="2700000" algn="tl" rotWithShape="0">
              <a:srgbClr val="333333">
                <a:alpha val="65000"/>
              </a:srgbClr>
            </a:outerShdw>
          </a:effectLst>
        </p:spPr>
      </p:pic>
      <p:pic>
        <p:nvPicPr>
          <p:cNvPr id="7" name="Picture 6" descr="Mallorca_maerz_cr_team_heil_ploessel.jpg"/>
          <p:cNvPicPr>
            <a:picLocks noChangeAspect="1"/>
          </p:cNvPicPr>
          <p:nvPr/>
        </p:nvPicPr>
        <p:blipFill>
          <a:blip r:embed="rId7" cstate="print"/>
          <a:stretch>
            <a:fillRect/>
          </a:stretch>
        </p:blipFill>
        <p:spPr>
          <a:xfrm>
            <a:off x="6508750" y="3014662"/>
            <a:ext cx="2228850" cy="148706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Event Set-Up</a:t>
            </a:r>
            <a:endParaRPr lang="en-US" dirty="0"/>
          </a:p>
        </p:txBody>
      </p:sp>
      <p:sp>
        <p:nvSpPr>
          <p:cNvPr id="3" name="Text Placeholder 2"/>
          <p:cNvSpPr>
            <a:spLocks noGrp="1"/>
          </p:cNvSpPr>
          <p:nvPr>
            <p:ph type="body" sz="quarter" idx="10"/>
          </p:nvPr>
        </p:nvSpPr>
        <p:spPr>
          <a:xfrm>
            <a:off x="324001" y="1690687"/>
            <a:ext cx="5346549" cy="4391026"/>
          </a:xfrm>
        </p:spPr>
        <p:txBody>
          <a:bodyPr/>
          <a:lstStyle/>
          <a:p>
            <a:r>
              <a:rPr lang="en-US" dirty="0" smtClean="0"/>
              <a:t>Hospitality Program with Spectator Boats</a:t>
            </a:r>
          </a:p>
          <a:p>
            <a:pPr lvl="2"/>
            <a:r>
              <a:rPr lang="en-US" dirty="0" smtClean="0"/>
              <a:t>Live Race Analytics shown to spectators on tablets</a:t>
            </a:r>
          </a:p>
          <a:p>
            <a:r>
              <a:rPr lang="en-US" dirty="0" smtClean="0"/>
              <a:t>Lounge</a:t>
            </a:r>
          </a:p>
          <a:p>
            <a:pPr lvl="2"/>
            <a:r>
              <a:rPr lang="en-US" dirty="0" err="1" smtClean="0"/>
              <a:t>iPads</a:t>
            </a:r>
            <a:r>
              <a:rPr lang="en-US" dirty="0" smtClean="0"/>
              <a:t> and big screens</a:t>
            </a:r>
          </a:p>
          <a:p>
            <a:r>
              <a:rPr lang="en-US" dirty="0" smtClean="0"/>
              <a:t>On-Shore Viewers</a:t>
            </a:r>
          </a:p>
          <a:p>
            <a:pPr lvl="2"/>
            <a:r>
              <a:rPr lang="en-US" dirty="0" smtClean="0"/>
              <a:t>Online live program with scheduled racing times and course areas</a:t>
            </a:r>
          </a:p>
          <a:p>
            <a:pPr lvl="2"/>
            <a:r>
              <a:rPr lang="en-US" dirty="0" smtClean="0"/>
              <a:t>Live 2D / 3D Course and Race Visualization on shore</a:t>
            </a:r>
          </a:p>
          <a:p>
            <a:pPr lvl="2"/>
            <a:r>
              <a:rPr lang="en-US" dirty="0" smtClean="0"/>
              <a:t>Live Internet streaming with commentary</a:t>
            </a:r>
          </a:p>
          <a:p>
            <a:pPr lvl="2"/>
            <a:r>
              <a:rPr lang="en-US" dirty="0" smtClean="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2828924" y="3062287"/>
            <a:ext cx="3676651" cy="2757488"/>
          </a:xfrm>
          <a:prstGeom prst="rect">
            <a:avLst/>
          </a:prstGeom>
        </p:spPr>
      </p:pic>
      <p:sp>
        <p:nvSpPr>
          <p:cNvPr id="2" name="Title 1"/>
          <p:cNvSpPr>
            <a:spLocks noGrp="1"/>
          </p:cNvSpPr>
          <p:nvPr>
            <p:ph type="title"/>
          </p:nvPr>
        </p:nvSpPr>
        <p:spPr/>
        <p:txBody>
          <a:bodyPr/>
          <a:lstStyle/>
          <a:p>
            <a:r>
              <a:rPr lang="en-US" dirty="0" smtClean="0"/>
              <a:t>SAP Sailing Analytics System Landscape and Data Flow</a:t>
            </a:r>
            <a:endParaRPr lang="en-US" dirty="0"/>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sapsailing.com</a:t>
            </a:r>
            <a:endParaRPr lang="en-US" sz="1800" kern="0" dirty="0" smtClean="0">
              <a:ea typeface="Arial Unicode MS" pitchFamily="34" charset="-128"/>
              <a:cs typeface="Arial Unicode MS" pitchFamily="34" charset="-128"/>
            </a:endParaRPr>
          </a:p>
        </p:txBody>
      </p:sp>
      <p:pic>
        <p:nvPicPr>
          <p:cNvPr id="8" name="Picture 7"/>
          <p:cNvPicPr>
            <a:picLocks noChangeAspect="1" noChangeArrowheads="1"/>
          </p:cNvPicPr>
          <p:nvPr/>
        </p:nvPicPr>
        <p:blipFill>
          <a:blip r:embed="rId4" cstate="print"/>
          <a:srcRect/>
          <a:stretch>
            <a:fillRect/>
          </a:stretch>
        </p:blipFill>
        <p:spPr bwMode="auto">
          <a:xfrm>
            <a:off x="4008438" y="5329238"/>
            <a:ext cx="1219200" cy="923925"/>
          </a:xfrm>
          <a:prstGeom prst="rect">
            <a:avLst/>
          </a:prstGeom>
          <a:noFill/>
          <a:ln w="9525">
            <a:noFill/>
            <a:miter lim="800000"/>
            <a:headEnd/>
            <a:tailEnd/>
          </a:ln>
        </p:spPr>
      </p:pic>
      <p:pic>
        <p:nvPicPr>
          <p:cNvPr id="9" name="Picture 446"/>
          <p:cNvPicPr>
            <a:picLocks noChangeAspect="1" noChangeArrowheads="1"/>
          </p:cNvPicPr>
          <p:nvPr/>
        </p:nvPicPr>
        <p:blipFill>
          <a:blip r:embed="rId5" cstate="print"/>
          <a:srcRect/>
          <a:stretch>
            <a:fillRect/>
          </a:stretch>
        </p:blipFill>
        <p:spPr bwMode="auto">
          <a:xfrm>
            <a:off x="650876" y="1362075"/>
            <a:ext cx="513130" cy="885825"/>
          </a:xfrm>
          <a:prstGeom prst="rect">
            <a:avLst/>
          </a:prstGeom>
          <a:noFill/>
          <a:ln w="9525">
            <a:noFill/>
            <a:miter lim="800000"/>
            <a:headEnd/>
            <a:tailEnd/>
          </a:ln>
        </p:spPr>
      </p:pic>
      <p:pic>
        <p:nvPicPr>
          <p:cNvPr id="10"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7286625" y="3086099"/>
            <a:ext cx="948374" cy="1876425"/>
          </a:xfrm>
          <a:prstGeom prst="rect">
            <a:avLst/>
          </a:prstGeom>
          <a:noFill/>
        </p:spPr>
      </p:pic>
      <p:pic>
        <p:nvPicPr>
          <p:cNvPr id="13" name="Picture 12" descr="tractraclogo.png"/>
          <p:cNvPicPr>
            <a:picLocks noChangeAspect="1"/>
          </p:cNvPicPr>
          <p:nvPr/>
        </p:nvPicPr>
        <p:blipFill>
          <a:blip r:embed="rId6" cstate="print"/>
          <a:stretch>
            <a:fillRect/>
          </a:stretch>
        </p:blipFill>
        <p:spPr>
          <a:xfrm>
            <a:off x="6915150" y="4467225"/>
            <a:ext cx="1828800" cy="438150"/>
          </a:xfrm>
          <a:prstGeom prst="rect">
            <a:avLst/>
          </a:prstGeom>
        </p:spPr>
      </p:pic>
      <p:pic>
        <p:nvPicPr>
          <p:cNvPr id="14" name="Picture 13" descr="8419866.jpg"/>
          <p:cNvPicPr>
            <a:picLocks noChangeAspect="1"/>
          </p:cNvPicPr>
          <p:nvPr/>
        </p:nvPicPr>
        <p:blipFill>
          <a:blip r:embed="rId7" cstate="print"/>
          <a:stretch>
            <a:fillRect/>
          </a:stretch>
        </p:blipFill>
        <p:spPr>
          <a:xfrm>
            <a:off x="396875" y="2654300"/>
            <a:ext cx="1060450" cy="1060450"/>
          </a:xfrm>
          <a:prstGeom prst="rect">
            <a:avLst/>
          </a:prstGeom>
        </p:spPr>
      </p:pic>
      <p:sp>
        <p:nvSpPr>
          <p:cNvPr id="15" name="TextBox 14"/>
          <p:cNvSpPr txBox="1"/>
          <p:nvPr/>
        </p:nvSpPr>
        <p:spPr>
          <a:xfrm>
            <a:off x="371475" y="3686175"/>
            <a:ext cx="115416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smtClean="0">
                <a:ea typeface="Arial Unicode MS" pitchFamily="34" charset="-128"/>
                <a:cs typeface="Arial Unicode MS" pitchFamily="34" charset="-128"/>
              </a:rPr>
              <a:t>Toughbook</a:t>
            </a:r>
            <a:endParaRPr lang="en-US" sz="1800" kern="0" dirty="0" smtClean="0">
              <a:ea typeface="Arial Unicode MS" pitchFamily="34" charset="-128"/>
              <a:cs typeface="Arial Unicode MS" pitchFamily="34" charset="-128"/>
            </a:endParaRPr>
          </a:p>
        </p:txBody>
      </p:sp>
      <p:pic>
        <p:nvPicPr>
          <p:cNvPr id="16" name="Picture 15" descr="B313683.jpg"/>
          <p:cNvPicPr>
            <a:picLocks noChangeAspect="1"/>
          </p:cNvPicPr>
          <p:nvPr/>
        </p:nvPicPr>
        <p:blipFill>
          <a:blip r:embed="rId8" cstate="print"/>
          <a:stretch>
            <a:fillRect/>
          </a:stretch>
        </p:blipFill>
        <p:spPr>
          <a:xfrm>
            <a:off x="142876" y="4238626"/>
            <a:ext cx="1665242" cy="1657350"/>
          </a:xfrm>
          <a:prstGeom prst="trapezoid">
            <a:avLst/>
          </a:prstGeom>
          <a:scene3d>
            <a:camera prst="perspectiveRelaxed"/>
            <a:lightRig rig="threePt" dir="t"/>
          </a:scene3d>
        </p:spPr>
      </p:pic>
      <p:pic>
        <p:nvPicPr>
          <p:cNvPr id="17" name="Picture 16" descr="index.jpg"/>
          <p:cNvPicPr>
            <a:picLocks noChangeAspect="1"/>
          </p:cNvPicPr>
          <p:nvPr/>
        </p:nvPicPr>
        <p:blipFill>
          <a:blip r:embed="rId9" cstate="print"/>
          <a:stretch>
            <a:fillRect/>
          </a:stretch>
        </p:blipFill>
        <p:spPr>
          <a:xfrm>
            <a:off x="823912" y="4129087"/>
            <a:ext cx="386569" cy="309563"/>
          </a:xfrm>
          <a:prstGeom prst="rect">
            <a:avLst/>
          </a:prstGeom>
        </p:spPr>
      </p:pic>
      <p:sp>
        <p:nvSpPr>
          <p:cNvPr id="18" name="TextBox 17"/>
          <p:cNvSpPr txBox="1"/>
          <p:nvPr/>
        </p:nvSpPr>
        <p:spPr>
          <a:xfrm>
            <a:off x="266700" y="5572125"/>
            <a:ext cx="150041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Mobile hotspot</a:t>
            </a:r>
          </a:p>
        </p:txBody>
      </p:sp>
      <p:cxnSp>
        <p:nvCxnSpPr>
          <p:cNvPr id="20" name="Straight Arrow Connector 19"/>
          <p:cNvCxnSpPr>
            <a:stCxn id="9" idx="2"/>
            <a:endCxn id="14" idx="0"/>
          </p:cNvCxnSpPr>
          <p:nvPr/>
        </p:nvCxnSpPr>
        <p:spPr>
          <a:xfrm>
            <a:off x="907441" y="2247900"/>
            <a:ext cx="19659" cy="40640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9450" y="6162675"/>
            <a:ext cx="259045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GSM / GPS Boat Tracker</a:t>
            </a:r>
          </a:p>
        </p:txBody>
      </p:sp>
      <p:cxnSp>
        <p:nvCxnSpPr>
          <p:cNvPr id="27" name="Elbow Connector 26"/>
          <p:cNvCxnSpPr>
            <a:stCxn id="16" idx="3"/>
          </p:cNvCxnSpPr>
          <p:nvPr/>
        </p:nvCxnSpPr>
        <p:spPr>
          <a:xfrm flipV="1">
            <a:off x="1600949" y="2771775"/>
            <a:ext cx="2628151" cy="2295526"/>
          </a:xfrm>
          <a:prstGeom prst="bentConnector3">
            <a:avLst>
              <a:gd name="adj1" fmla="val 768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hape 34"/>
          <p:cNvCxnSpPr>
            <a:stCxn id="8" idx="0"/>
          </p:cNvCxnSpPr>
          <p:nvPr/>
        </p:nvCxnSpPr>
        <p:spPr>
          <a:xfrm rot="5400000" flipH="1" flipV="1">
            <a:off x="5597525" y="3449639"/>
            <a:ext cx="900113" cy="285908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600575" y="3886200"/>
            <a:ext cx="275272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600575" y="3000375"/>
            <a:ext cx="0" cy="885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10"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352675" y="472440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6" name="TextBox 65"/>
          <p:cNvSpPr txBox="1"/>
          <p:nvPr/>
        </p:nvSpPr>
        <p:spPr>
          <a:xfrm>
            <a:off x="1276350" y="4133850"/>
            <a:ext cx="487313"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UDP</a:t>
            </a:r>
          </a:p>
        </p:txBody>
      </p: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HTTP</a:t>
            </a:r>
          </a:p>
        </p:txBody>
      </p:sp>
      <p:sp>
        <p:nvSpPr>
          <p:cNvPr id="72" name="TextBox 71"/>
          <p:cNvSpPr txBox="1"/>
          <p:nvPr/>
        </p:nvSpPr>
        <p:spPr>
          <a:xfrm>
            <a:off x="6410325" y="360997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sp>
        <p:nvSpPr>
          <p:cNvPr id="73" name="TextBox 72"/>
          <p:cNvSpPr txBox="1"/>
          <p:nvPr/>
        </p:nvSpPr>
        <p:spPr>
          <a:xfrm>
            <a:off x="6381750" y="4429125"/>
            <a:ext cx="4616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TCP</a:t>
            </a:r>
          </a:p>
        </p:txBody>
      </p:sp>
      <p:pic>
        <p:nvPicPr>
          <p:cNvPr id="30" name="Picture 29" descr="nick_strip.JPG"/>
          <p:cNvPicPr>
            <a:picLocks noChangeAspect="1"/>
          </p:cNvPicPr>
          <p:nvPr/>
        </p:nvPicPr>
        <p:blipFill>
          <a:blip r:embed="rId11" cstate="print"/>
          <a:stretch>
            <a:fillRect/>
          </a:stretch>
        </p:blipFill>
        <p:spPr>
          <a:xfrm>
            <a:off x="571500" y="2724150"/>
            <a:ext cx="723899" cy="542924"/>
          </a:xfrm>
          <a:prstGeom prst="rect">
            <a:avLst/>
          </a:prstGeom>
        </p:spPr>
      </p:pic>
      <p:sp>
        <p:nvSpPr>
          <p:cNvPr id="31" name="TextBox 30"/>
          <p:cNvSpPr txBox="1"/>
          <p:nvPr/>
        </p:nvSpPr>
        <p:spPr>
          <a:xfrm>
            <a:off x="1628775" y="2819400"/>
            <a:ext cx="107721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Expedition</a:t>
            </a:r>
          </a:p>
        </p:txBody>
      </p:sp>
      <p:cxnSp>
        <p:nvCxnSpPr>
          <p:cNvPr id="33" name="Straight Connector 32"/>
          <p:cNvCxnSpPr>
            <a:endCxn id="31" idx="1"/>
          </p:cNvCxnSpPr>
          <p:nvPr/>
        </p:nvCxnSpPr>
        <p:spPr>
          <a:xfrm flipV="1">
            <a:off x="914400" y="2957900"/>
            <a:ext cx="714375" cy="5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238250" y="4019550"/>
            <a:ext cx="9525" cy="504825"/>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90625" y="1609725"/>
            <a:ext cx="2000548"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smtClean="0">
                <a:ea typeface="Arial Unicode MS" pitchFamily="34" charset="-128"/>
                <a:cs typeface="Arial Unicode MS" pitchFamily="34" charset="-128"/>
              </a:rPr>
              <a:t>Wind measurement</a:t>
            </a:r>
          </a:p>
        </p:txBody>
      </p:sp>
    </p:spTree>
    <p:extLst>
      <p:ext uri="{BB962C8B-B14F-4D97-AF65-F5344CB8AC3E}">
        <p14:creationId xmlns:p14="http://schemas.microsoft.com/office/powerpoint/2010/main" val="3906536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for Race Committee Support</a:t>
            </a:r>
            <a:endParaRPr lang="en-US" dirty="0"/>
          </a:p>
        </p:txBody>
      </p:sp>
      <p:sp>
        <p:nvSpPr>
          <p:cNvPr id="3" name="Text Placeholder 2"/>
          <p:cNvSpPr>
            <a:spLocks noGrp="1"/>
          </p:cNvSpPr>
          <p:nvPr>
            <p:ph type="body" sz="quarter" idx="10"/>
          </p:nvPr>
        </p:nvSpPr>
        <p:spPr/>
        <p:txBody>
          <a:bodyPr/>
          <a:lstStyle/>
          <a:p>
            <a:r>
              <a:rPr lang="en-US" dirty="0" smtClean="0"/>
              <a:t>Announces Course and Race Start Time</a:t>
            </a:r>
          </a:p>
          <a:p>
            <a:r>
              <a:rPr lang="en-US" dirty="0" smtClean="0"/>
              <a:t>Will be used for final result entry</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4094334" y="3734745"/>
            <a:ext cx="4313203" cy="2691493"/>
          </a:xfrm>
          <a:prstGeom prst="rect">
            <a:avLst/>
          </a:prstGeom>
          <a:ln>
            <a:noFill/>
          </a:ln>
          <a:effectLst>
            <a:outerShdw blurRad="292100" dist="139700" dir="2700000" algn="tl" rotWithShape="0">
              <a:srgbClr val="333333">
                <a:alpha val="65000"/>
              </a:srgbClr>
            </a:outerShdw>
          </a:effectLst>
        </p:spPr>
      </p:pic>
      <p:pic>
        <p:nvPicPr>
          <p:cNvPr id="14339" name="Picture 3"/>
          <p:cNvPicPr>
            <a:picLocks noChangeAspect="1" noChangeArrowheads="1"/>
          </p:cNvPicPr>
          <p:nvPr/>
        </p:nvPicPr>
        <p:blipFill>
          <a:blip r:embed="rId3" cstate="print"/>
          <a:srcRect/>
          <a:stretch>
            <a:fillRect/>
          </a:stretch>
        </p:blipFill>
        <p:spPr bwMode="auto">
          <a:xfrm>
            <a:off x="181603" y="2542232"/>
            <a:ext cx="4541122" cy="2828368"/>
          </a:xfrm>
          <a:prstGeom prst="rect">
            <a:avLst/>
          </a:prstGeom>
          <a:ln>
            <a:noFill/>
          </a:ln>
          <a:effectLst>
            <a:outerShdw blurRad="292100" dist="139700" dir="2700000" algn="tl" rotWithShape="0">
              <a:srgbClr val="333333">
                <a:alpha val="65000"/>
              </a:srgbClr>
            </a:outerShdw>
          </a:effectLst>
        </p:spPr>
      </p:pic>
      <p:pic>
        <p:nvPicPr>
          <p:cNvPr id="14340" name="Picture 4"/>
          <p:cNvPicPr>
            <a:picLocks noChangeAspect="1" noChangeArrowheads="1"/>
          </p:cNvPicPr>
          <p:nvPr/>
        </p:nvPicPr>
        <p:blipFill>
          <a:blip r:embed="rId4" cstate="print"/>
          <a:srcRect/>
          <a:stretch>
            <a:fillRect/>
          </a:stretch>
        </p:blipFill>
        <p:spPr bwMode="auto">
          <a:xfrm>
            <a:off x="5550617" y="1356903"/>
            <a:ext cx="3288583" cy="1809031"/>
          </a:xfrm>
          <a:prstGeom prst="rect">
            <a:avLst/>
          </a:prstGeom>
          <a:ln>
            <a:noFill/>
          </a:ln>
          <a:effectLst>
            <a:outerShdw blurRad="292100" dist="139700" dir="2700000" algn="tl" rotWithShape="0">
              <a:srgbClr val="333333">
                <a:alpha val="65000"/>
              </a:srgbClr>
            </a:outerShdw>
          </a:effectLst>
        </p:spPr>
      </p:pic>
      <p:sp>
        <p:nvSpPr>
          <p:cNvPr id="7" name="Notched Right Arrow 6"/>
          <p:cNvSpPr/>
          <p:nvPr/>
        </p:nvSpPr>
        <p:spPr bwMode="gray">
          <a:xfrm rot="19627486">
            <a:off x="4795207" y="3183360"/>
            <a:ext cx="769486" cy="484632"/>
          </a:xfrm>
          <a:prstGeom prst="notchedRightArrow">
            <a:avLst>
              <a:gd name="adj1" fmla="val 42484"/>
              <a:gd name="adj2" fmla="val 50000"/>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ounded Rectangle 92"/>
          <p:cNvSpPr/>
          <p:nvPr/>
        </p:nvSpPr>
        <p:spPr bwMode="gray">
          <a:xfrm>
            <a:off x="245622" y="1322802"/>
            <a:ext cx="4401282" cy="5181599"/>
          </a:xfrm>
          <a:prstGeom prst="roundRect">
            <a:avLst/>
          </a:prstGeom>
          <a:solidFill>
            <a:srgbClr val="E7F4D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7" name="Rounded Rectangle 86"/>
          <p:cNvSpPr/>
          <p:nvPr/>
        </p:nvSpPr>
        <p:spPr bwMode="gray">
          <a:xfrm>
            <a:off x="4946072" y="1322801"/>
            <a:ext cx="4036259" cy="5181599"/>
          </a:xfrm>
          <a:prstGeom prst="roundRect">
            <a:avLst/>
          </a:prstGeom>
          <a:solidFill>
            <a:srgbClr val="FFEBB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3" name="Straight Arrow Connector 32"/>
          <p:cNvCxnSpPr>
            <a:stCxn id="1027" idx="0"/>
            <a:endCxn id="40" idx="2"/>
          </p:cNvCxnSpPr>
          <p:nvPr/>
        </p:nvCxnSpPr>
        <p:spPr>
          <a:xfrm flipV="1">
            <a:off x="1622829" y="4140820"/>
            <a:ext cx="982952" cy="67373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5" idx="0"/>
            <a:endCxn id="40" idx="2"/>
          </p:cNvCxnSpPr>
          <p:nvPr/>
        </p:nvCxnSpPr>
        <p:spPr>
          <a:xfrm flipH="1" flipV="1">
            <a:off x="2605781" y="4140820"/>
            <a:ext cx="1140236" cy="67304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40" idx="0"/>
            <a:endCxn id="1026" idx="2"/>
          </p:cNvCxnSpPr>
          <p:nvPr/>
        </p:nvCxnSpPr>
        <p:spPr>
          <a:xfrm flipH="1" flipV="1">
            <a:off x="2605780" y="2864754"/>
            <a:ext cx="1" cy="3998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SAP Sailing Analytics and Additional Components</a:t>
            </a:r>
            <a:endParaRPr lang="en-US" sz="2000" b="0" dirty="0"/>
          </a:p>
        </p:txBody>
      </p:sp>
      <p:sp>
        <p:nvSpPr>
          <p:cNvPr id="15" name="TextBox 14"/>
          <p:cNvSpPr txBox="1"/>
          <p:nvPr/>
        </p:nvSpPr>
        <p:spPr>
          <a:xfrm rot="16200000">
            <a:off x="-143745" y="2946131"/>
            <a:ext cx="1179908" cy="238367"/>
          </a:xfrm>
          <a:prstGeom prst="roundRect">
            <a:avLst/>
          </a:prstGeom>
        </p:spPr>
        <p:style>
          <a:lnRef idx="1">
            <a:schemeClr val="dk1"/>
          </a:lnRef>
          <a:fillRef idx="3">
            <a:schemeClr val="dk1"/>
          </a:fillRef>
          <a:effectRef idx="2">
            <a:schemeClr val="dk1"/>
          </a:effectRef>
          <a:fontRef idx="minor">
            <a:schemeClr val="lt1"/>
          </a:fontRef>
        </p:style>
        <p:txBody>
          <a:bodyPr wrap="square" lIns="0" tIns="0" rIns="0" bIns="0" rtlCol="0">
            <a:spAutoFit/>
          </a:bodyPr>
          <a:lstStyle/>
          <a:p>
            <a:pPr algn="ct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GPS Tracking</a:t>
            </a:r>
          </a:p>
        </p:txBody>
      </p:sp>
      <p:cxnSp>
        <p:nvCxnSpPr>
          <p:cNvPr id="17" name="Straight Arrow Connector 16"/>
          <p:cNvCxnSpPr>
            <a:stCxn id="15" idx="2"/>
            <a:endCxn id="40" idx="1"/>
          </p:cNvCxnSpPr>
          <p:nvPr/>
        </p:nvCxnSpPr>
        <p:spPr>
          <a:xfrm>
            <a:off x="565393" y="3065315"/>
            <a:ext cx="1240287" cy="6374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rot="1671739">
            <a:off x="772366" y="3117587"/>
            <a:ext cx="80791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GPS Data</a:t>
            </a:r>
          </a:p>
        </p:txBody>
      </p:sp>
      <p:sp>
        <p:nvSpPr>
          <p:cNvPr id="19" name="Flowchart: Magnetic Disk 18"/>
          <p:cNvSpPr/>
          <p:nvPr/>
        </p:nvSpPr>
        <p:spPr bwMode="gray">
          <a:xfrm>
            <a:off x="5390529" y="3938144"/>
            <a:ext cx="911587" cy="1097389"/>
          </a:xfrm>
          <a:prstGeom prst="flowChartMagneticDisk">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i="0" u="none" strike="noStrike" kern="0" cap="none" spc="0" normalizeH="0" baseline="0" noProof="0" dirty="0" smtClean="0">
                <a:ln>
                  <a:noFill/>
                </a:ln>
                <a:effectLst/>
                <a:uLnTx/>
                <a:uFillTx/>
                <a:ea typeface="Arial Unicode MS" pitchFamily="34" charset="-128"/>
                <a:cs typeface="Arial Unicode MS" pitchFamily="34" charset="-128"/>
              </a:rPr>
              <a:t>SAP HANA</a:t>
            </a:r>
          </a:p>
        </p:txBody>
      </p:sp>
      <p:sp>
        <p:nvSpPr>
          <p:cNvPr id="22" name="Rounded Rectangle 21"/>
          <p:cNvSpPr/>
          <p:nvPr/>
        </p:nvSpPr>
        <p:spPr bwMode="gray">
          <a:xfrm>
            <a:off x="5046222" y="2679972"/>
            <a:ext cx="1600201" cy="737123"/>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b="0" i="0" u="none" strike="noStrike" kern="0" cap="none" spc="0" normalizeH="0" baseline="0" noProof="0" dirty="0" smtClean="0">
                <a:ln>
                  <a:noFill/>
                </a:ln>
                <a:effectLst/>
                <a:uLnTx/>
                <a:uFillTx/>
                <a:ea typeface="Arial Unicode MS" pitchFamily="34" charset="-128"/>
                <a:cs typeface="Arial Unicode MS" pitchFamily="34" charset="-128"/>
              </a:rPr>
              <a:t>SAP BI</a:t>
            </a:r>
            <a:r>
              <a:rPr kumimoji="0" lang="de-DE" sz="1600" b="0" i="0" u="none" strike="noStrike" kern="0" cap="none" spc="0" normalizeH="0" noProof="0" dirty="0" smtClean="0">
                <a:ln>
                  <a:noFill/>
                </a:ln>
                <a:effectLst/>
                <a:uLnTx/>
                <a:uFillTx/>
                <a:ea typeface="Arial Unicode MS" pitchFamily="34" charset="-128"/>
                <a:cs typeface="Arial Unicode MS" pitchFamily="34" charset="-128"/>
              </a:rPr>
              <a:t> </a:t>
            </a:r>
            <a:r>
              <a:rPr lang="de-DE" sz="1600" kern="0" dirty="0" err="1" smtClean="0">
                <a:ea typeface="Arial Unicode MS" pitchFamily="34" charset="-128"/>
                <a:cs typeface="Arial Unicode MS" pitchFamily="34" charset="-128"/>
              </a:rPr>
              <a:t>Platform</a:t>
            </a:r>
            <a:endParaRPr lang="de-DE" sz="1600" kern="0" dirty="0" smtClean="0">
              <a:ea typeface="Arial Unicode MS" pitchFamily="34" charset="-128"/>
              <a:cs typeface="Arial Unicode MS" pitchFamily="34" charset="-128"/>
            </a:endParaRPr>
          </a:p>
        </p:txBody>
      </p:sp>
      <p:cxnSp>
        <p:nvCxnSpPr>
          <p:cNvPr id="23" name="Straight Arrow Connector 22"/>
          <p:cNvCxnSpPr>
            <a:stCxn id="19" idx="1"/>
            <a:endCxn id="22" idx="2"/>
          </p:cNvCxnSpPr>
          <p:nvPr/>
        </p:nvCxnSpPr>
        <p:spPr>
          <a:xfrm flipV="1">
            <a:off x="5846323" y="3417095"/>
            <a:ext cx="0" cy="5210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2" idx="3"/>
            <a:endCxn id="72" idx="1"/>
          </p:cNvCxnSpPr>
          <p:nvPr/>
        </p:nvCxnSpPr>
        <p:spPr>
          <a:xfrm>
            <a:off x="6646423" y="3048534"/>
            <a:ext cx="465203"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111626" y="2259916"/>
            <a:ext cx="187070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SAP </a:t>
            </a:r>
            <a:r>
              <a:rPr lang="de-DE" sz="1400" b="1" kern="0" dirty="0" err="1" smtClean="0">
                <a:ea typeface="Arial Unicode MS" pitchFamily="34" charset="-128"/>
                <a:cs typeface="Arial Unicode MS" pitchFamily="34" charset="-128"/>
              </a:rPr>
              <a:t>BusinessObjects</a:t>
            </a:r>
            <a:endParaRPr lang="de-DE" sz="1400" b="1" kern="0" dirty="0" smtClean="0">
              <a:ea typeface="Arial Unicode MS" pitchFamily="34" charset="-128"/>
              <a:cs typeface="Arial Unicode MS" pitchFamily="34" charset="-128"/>
            </a:endParaRPr>
          </a:p>
        </p:txBody>
      </p:sp>
      <p:cxnSp>
        <p:nvCxnSpPr>
          <p:cNvPr id="28" name="Straight Arrow Connector 27"/>
          <p:cNvCxnSpPr>
            <a:stCxn id="22" idx="3"/>
            <a:endCxn id="71" idx="1"/>
          </p:cNvCxnSpPr>
          <p:nvPr/>
        </p:nvCxnSpPr>
        <p:spPr>
          <a:xfrm>
            <a:off x="6646423" y="3048534"/>
            <a:ext cx="465203" cy="135863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rot="16200000">
            <a:off x="-143745" y="4191600"/>
            <a:ext cx="1179908" cy="238367"/>
          </a:xfrm>
          <a:prstGeom prst="roundRect">
            <a:avLst/>
          </a:prstGeom>
        </p:spPr>
        <p:style>
          <a:lnRef idx="1">
            <a:schemeClr val="dk1"/>
          </a:lnRef>
          <a:fillRef idx="3">
            <a:schemeClr val="dk1"/>
          </a:fillRef>
          <a:effectRef idx="2">
            <a:schemeClr val="dk1"/>
          </a:effectRef>
          <a:fontRef idx="minor">
            <a:schemeClr val="lt1"/>
          </a:fontRef>
        </p:style>
        <p:txBody>
          <a:bodyPr wrap="square" lIns="0" tIns="0" rIns="0" bIns="0" rtlCol="0">
            <a:spAutoFit/>
          </a:bodyPr>
          <a:lstStyle/>
          <a:p>
            <a:pPr algn="ct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Wind Sensors</a:t>
            </a:r>
          </a:p>
        </p:txBody>
      </p:sp>
      <p:cxnSp>
        <p:nvCxnSpPr>
          <p:cNvPr id="42" name="Straight Arrow Connector 41"/>
          <p:cNvCxnSpPr>
            <a:stCxn id="38" idx="2"/>
            <a:endCxn id="40" idx="1"/>
          </p:cNvCxnSpPr>
          <p:nvPr/>
        </p:nvCxnSpPr>
        <p:spPr>
          <a:xfrm flipV="1">
            <a:off x="565393" y="3702717"/>
            <a:ext cx="1240287" cy="6080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9878532">
            <a:off x="746680" y="4058381"/>
            <a:ext cx="83676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Wind Data</a:t>
            </a:r>
          </a:p>
        </p:txBody>
      </p:sp>
      <p:pic>
        <p:nvPicPr>
          <p:cNvPr id="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626" y="3913602"/>
            <a:ext cx="1776288" cy="987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71"/>
          <p:cNvPicPr/>
          <p:nvPr/>
        </p:nvPicPr>
        <p:blipFill>
          <a:blip r:embed="rId4" cstate="print"/>
          <a:stretch>
            <a:fillRect/>
          </a:stretch>
        </p:blipFill>
        <p:spPr>
          <a:xfrm>
            <a:off x="7111626" y="2541977"/>
            <a:ext cx="1350818" cy="1013114"/>
          </a:xfrm>
          <a:prstGeom prst="rect">
            <a:avLst/>
          </a:prstGeom>
        </p:spPr>
      </p:pic>
      <p:sp>
        <p:nvSpPr>
          <p:cNvPr id="126" name="TextBox 125"/>
          <p:cNvSpPr txBox="1"/>
          <p:nvPr/>
        </p:nvSpPr>
        <p:spPr>
          <a:xfrm>
            <a:off x="7101526" y="3555091"/>
            <a:ext cx="666849"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Explorer</a:t>
            </a:r>
          </a:p>
        </p:txBody>
      </p:sp>
      <p:sp>
        <p:nvSpPr>
          <p:cNvPr id="127" name="TextBox 126"/>
          <p:cNvSpPr txBox="1"/>
          <p:nvPr/>
        </p:nvSpPr>
        <p:spPr>
          <a:xfrm>
            <a:off x="7111626" y="4890617"/>
            <a:ext cx="965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kern="0" dirty="0" smtClean="0">
                <a:ea typeface="Arial Unicode MS" pitchFamily="34" charset="-128"/>
                <a:cs typeface="Arial Unicode MS" pitchFamily="34" charset="-128"/>
              </a:rPr>
              <a:t>Dashboards</a:t>
            </a:r>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0052" y="1676034"/>
            <a:ext cx="2171455" cy="118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654" y="4814559"/>
            <a:ext cx="16703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1520052" y="1374054"/>
            <a:ext cx="1731243"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LIVE &amp; Replay Mode</a:t>
            </a:r>
          </a:p>
        </p:txBody>
      </p:sp>
      <p:sp>
        <p:nvSpPr>
          <p:cNvPr id="43" name="TextBox 42"/>
          <p:cNvSpPr txBox="1"/>
          <p:nvPr/>
        </p:nvSpPr>
        <p:spPr>
          <a:xfrm>
            <a:off x="787658" y="5731762"/>
            <a:ext cx="1502014"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smtClean="0">
                <a:ea typeface="Arial Unicode MS" pitchFamily="34" charset="-128"/>
                <a:cs typeface="Arial Unicode MS" pitchFamily="34" charset="-128"/>
              </a:rPr>
              <a:t>Regatta </a:t>
            </a:r>
            <a:r>
              <a:rPr lang="de-DE" sz="1400" b="1" kern="0" dirty="0" err="1" smtClean="0">
                <a:ea typeface="Arial Unicode MS" pitchFamily="34" charset="-128"/>
                <a:cs typeface="Arial Unicode MS" pitchFamily="34" charset="-128"/>
              </a:rPr>
              <a:t>Overview</a:t>
            </a:r>
            <a:endParaRPr lang="de-DE" sz="1400" b="1" kern="0" dirty="0" smtClean="0">
              <a:ea typeface="Arial Unicode MS" pitchFamily="34" charset="-128"/>
              <a:cs typeface="Arial Unicode MS" pitchFamily="34" charset="-128"/>
            </a:endParaRPr>
          </a:p>
        </p:txBody>
      </p:sp>
      <p:pic>
        <p:nvPicPr>
          <p:cNvPr id="45" name="Picture 3"/>
          <p:cNvPicPr>
            <a:picLocks noChangeAspect="1" noChangeArrowheads="1"/>
          </p:cNvPicPr>
          <p:nvPr/>
        </p:nvPicPr>
        <p:blipFill>
          <a:blip r:embed="rId7" cstate="print"/>
          <a:srcRect/>
          <a:stretch>
            <a:fillRect/>
          </a:stretch>
        </p:blipFill>
        <p:spPr bwMode="auto">
          <a:xfrm>
            <a:off x="3011952" y="4813862"/>
            <a:ext cx="1468130" cy="914400"/>
          </a:xfrm>
          <a:prstGeom prst="rect">
            <a:avLst/>
          </a:prstGeom>
          <a:ln>
            <a:noFill/>
          </a:ln>
          <a:effectLst/>
        </p:spPr>
      </p:pic>
      <p:cxnSp>
        <p:nvCxnSpPr>
          <p:cNvPr id="94" name="Straight Arrow Connector 93"/>
          <p:cNvCxnSpPr>
            <a:stCxn id="40" idx="3"/>
          </p:cNvCxnSpPr>
          <p:nvPr/>
        </p:nvCxnSpPr>
        <p:spPr>
          <a:xfrm flipV="1">
            <a:off x="3405881" y="3702716"/>
            <a:ext cx="154019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845129" y="5745476"/>
            <a:ext cx="1801775"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err="1" smtClean="0">
                <a:ea typeface="Arial Unicode MS" pitchFamily="34" charset="-128"/>
                <a:cs typeface="Arial Unicode MS" pitchFamily="34" charset="-128"/>
              </a:rPr>
              <a:t>Race</a:t>
            </a:r>
            <a:r>
              <a:rPr lang="de-DE" sz="1400" b="1" kern="0" dirty="0" smtClean="0">
                <a:ea typeface="Arial Unicode MS" pitchFamily="34" charset="-128"/>
                <a:cs typeface="Arial Unicode MS" pitchFamily="34" charset="-128"/>
              </a:rPr>
              <a:t> </a:t>
            </a:r>
            <a:r>
              <a:rPr lang="de-DE" sz="1400" b="1" kern="0" dirty="0" err="1" smtClean="0">
                <a:ea typeface="Arial Unicode MS" pitchFamily="34" charset="-128"/>
                <a:cs typeface="Arial Unicode MS" pitchFamily="34" charset="-128"/>
              </a:rPr>
              <a:t>Committee</a:t>
            </a:r>
            <a:r>
              <a:rPr lang="de-DE" sz="1400" b="1" kern="0" dirty="0" smtClean="0">
                <a:ea typeface="Arial Unicode MS" pitchFamily="34" charset="-128"/>
                <a:cs typeface="Arial Unicode MS" pitchFamily="34" charset="-128"/>
              </a:rPr>
              <a:t> App</a:t>
            </a:r>
          </a:p>
        </p:txBody>
      </p:sp>
      <p:cxnSp>
        <p:nvCxnSpPr>
          <p:cNvPr id="56" name="Straight Arrow Connector 55"/>
          <p:cNvCxnSpPr>
            <a:stCxn id="45" idx="1"/>
            <a:endCxn id="1027" idx="3"/>
          </p:cNvCxnSpPr>
          <p:nvPr/>
        </p:nvCxnSpPr>
        <p:spPr>
          <a:xfrm flipH="1">
            <a:off x="2458004" y="5271062"/>
            <a:ext cx="553948" cy="69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bwMode="gray">
          <a:xfrm>
            <a:off x="1805680" y="3264614"/>
            <a:ext cx="1600201" cy="876206"/>
          </a:xfrm>
          <a:prstGeom prst="roundRect">
            <a:avLst/>
          </a:prstGeom>
          <a:ln>
            <a:headEnd/>
            <a:tailEnd/>
          </a:ln>
        </p:spPr>
        <p:style>
          <a:lnRef idx="1">
            <a:schemeClr val="accent4"/>
          </a:lnRef>
          <a:fillRef idx="3">
            <a:schemeClr val="accent4"/>
          </a:fillRef>
          <a:effectRef idx="2">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600" b="0" i="0" u="none" strike="noStrike" kern="0" cap="none" spc="0" normalizeH="0" baseline="0" noProof="0" dirty="0" smtClean="0">
                <a:ln>
                  <a:noFill/>
                </a:ln>
                <a:effectLst/>
                <a:uLnTx/>
                <a:uFillTx/>
                <a:ea typeface="Arial Unicode MS" pitchFamily="34" charset="-128"/>
                <a:cs typeface="Arial Unicode MS" pitchFamily="34" charset="-128"/>
              </a:rPr>
              <a:t>SAP </a:t>
            </a:r>
            <a:r>
              <a:rPr kumimoji="0" lang="de-DE" sz="1600" b="0" i="0" u="none" strike="noStrike" kern="0" cap="none" spc="0" normalizeH="0" baseline="0" noProof="0" dirty="0" err="1" smtClean="0">
                <a:ln>
                  <a:noFill/>
                </a:ln>
                <a:effectLst/>
                <a:uLnTx/>
                <a:uFillTx/>
                <a:ea typeface="Arial Unicode MS" pitchFamily="34" charset="-128"/>
                <a:cs typeface="Arial Unicode MS" pitchFamily="34" charset="-128"/>
              </a:rPr>
              <a:t>Sailing</a:t>
            </a:r>
            <a:r>
              <a:rPr kumimoji="0" lang="de-DE" sz="1600" b="0" i="0" u="none" strike="noStrike" kern="0" cap="none" spc="0" normalizeH="0" noProof="0" dirty="0" smtClean="0">
                <a:ln>
                  <a:noFill/>
                </a:ln>
                <a:effectLst/>
                <a:uLnTx/>
                <a:uFillTx/>
                <a:ea typeface="Arial Unicode MS" pitchFamily="34" charset="-128"/>
                <a:cs typeface="Arial Unicode MS" pitchFamily="34" charset="-128"/>
              </a:rPr>
              <a:t> </a:t>
            </a:r>
            <a:r>
              <a:rPr kumimoji="0" lang="de-DE" sz="1600" b="0" i="0" u="none" strike="noStrike" kern="0" cap="none" spc="0" normalizeH="0" noProof="0" dirty="0" err="1" smtClean="0">
                <a:ln>
                  <a:noFill/>
                </a:ln>
                <a:effectLst/>
                <a:uLnTx/>
                <a:uFillTx/>
                <a:ea typeface="Arial Unicode MS" pitchFamily="34" charset="-128"/>
                <a:cs typeface="Arial Unicode MS" pitchFamily="34" charset="-128"/>
              </a:rPr>
              <a:t>Analytics</a:t>
            </a:r>
            <a:endParaRPr kumimoji="0" lang="de-DE"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0" name="TextBox 99"/>
          <p:cNvSpPr txBox="1"/>
          <p:nvPr/>
        </p:nvSpPr>
        <p:spPr>
          <a:xfrm>
            <a:off x="787658" y="6212754"/>
            <a:ext cx="338831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b="1" i="1" kern="0" dirty="0" smtClean="0">
                <a:solidFill>
                  <a:schemeClr val="accent4"/>
                </a:solidFill>
                <a:ea typeface="Arial Unicode MS" pitchFamily="34" charset="-128"/>
                <a:cs typeface="Arial Unicode MS" pitchFamily="34" charset="-128"/>
              </a:rPr>
              <a:t>LIVE</a:t>
            </a:r>
          </a:p>
        </p:txBody>
      </p:sp>
      <p:sp>
        <p:nvSpPr>
          <p:cNvPr id="101" name="TextBox 100"/>
          <p:cNvSpPr txBox="1"/>
          <p:nvPr/>
        </p:nvSpPr>
        <p:spPr>
          <a:xfrm>
            <a:off x="5270042" y="6208281"/>
            <a:ext cx="338831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b="1" i="1" kern="0" dirty="0" smtClean="0">
                <a:solidFill>
                  <a:srgbClr val="C49500"/>
                </a:solidFill>
                <a:ea typeface="Arial Unicode MS" pitchFamily="34" charset="-128"/>
                <a:cs typeface="Arial Unicode MS" pitchFamily="34" charset="-128"/>
              </a:rPr>
              <a:t>Post-</a:t>
            </a:r>
            <a:r>
              <a:rPr lang="de-DE" b="1" i="1" kern="0" dirty="0" err="1" smtClean="0">
                <a:solidFill>
                  <a:srgbClr val="C49500"/>
                </a:solidFill>
                <a:ea typeface="Arial Unicode MS" pitchFamily="34" charset="-128"/>
                <a:cs typeface="Arial Unicode MS" pitchFamily="34" charset="-128"/>
              </a:rPr>
              <a:t>Race</a:t>
            </a:r>
            <a:endParaRPr lang="de-DE" b="1" i="1" kern="0" dirty="0" smtClean="0">
              <a:solidFill>
                <a:srgbClr val="C495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67939008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Regatta Overview</a:t>
            </a:r>
            <a:endParaRPr lang="en-US" dirty="0"/>
          </a:p>
        </p:txBody>
      </p:sp>
      <p:sp>
        <p:nvSpPr>
          <p:cNvPr id="3" name="Text Placeholder 2"/>
          <p:cNvSpPr>
            <a:spLocks noGrp="1"/>
          </p:cNvSpPr>
          <p:nvPr>
            <p:ph type="body" sz="quarter" idx="10"/>
          </p:nvPr>
        </p:nvSpPr>
        <p:spPr/>
        <p:txBody>
          <a:bodyPr/>
          <a:lstStyle/>
          <a:p>
            <a:pPr lvl="1"/>
            <a:r>
              <a:rPr lang="en-US" dirty="0" smtClean="0"/>
              <a:t>Based on Race Committee App and SAP Sailing Analytics</a:t>
            </a:r>
          </a:p>
          <a:p>
            <a:pPr lvl="2"/>
            <a:r>
              <a:rPr lang="en-US" dirty="0" smtClean="0"/>
              <a:t>Provides overview of races and their status, linking to SAP Sailing Analytics</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435017" y="2457450"/>
            <a:ext cx="8221304" cy="391287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 Single Race While It’s Live or When It’s Over</a:t>
            </a:r>
            <a:endParaRPr lang="en-US" dirty="0"/>
          </a:p>
        </p:txBody>
      </p:sp>
      <p:pic>
        <p:nvPicPr>
          <p:cNvPr id="1027" name="Picture 3"/>
          <p:cNvPicPr>
            <a:picLocks noChangeAspect="1" noChangeArrowheads="1"/>
          </p:cNvPicPr>
          <p:nvPr/>
        </p:nvPicPr>
        <p:blipFill>
          <a:blip r:embed="rId3" cstate="print"/>
          <a:srcRect/>
          <a:stretch>
            <a:fillRect/>
          </a:stretch>
        </p:blipFill>
        <p:spPr bwMode="auto">
          <a:xfrm>
            <a:off x="331595" y="1400133"/>
            <a:ext cx="8494626" cy="4558539"/>
          </a:xfrm>
          <a:prstGeom prst="rect">
            <a:avLst/>
          </a:prstGeom>
          <a:noFill/>
          <a:ln w="9525">
            <a:noFill/>
            <a:miter lim="800000"/>
            <a:headEnd/>
            <a:tailEnd/>
          </a:ln>
          <a:effectLst/>
        </p:spPr>
      </p:pic>
    </p:spTree>
    <p:extLst>
      <p:ext uri="{BB962C8B-B14F-4D97-AF65-F5344CB8AC3E}">
        <p14:creationId xmlns:p14="http://schemas.microsoft.com/office/powerpoint/2010/main" val="424744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3466</TotalTime>
  <Words>327</Words>
  <Application>Microsoft Office PowerPoint</Application>
  <PresentationFormat>On-screen Show (4:3)</PresentationFormat>
  <Paragraphs>75</Paragraphs>
  <Slides>14</Slides>
  <Notes>8</Notes>
  <HiddenSlides>2</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SAP_2013_v1.1</vt:lpstr>
      <vt:lpstr>SAP Sailing Analytics</vt:lpstr>
      <vt:lpstr>PowerPoint Presentation</vt:lpstr>
      <vt:lpstr>History of Sailing in Global Sponsorships </vt:lpstr>
      <vt:lpstr>Typical Event Set-Up</vt:lpstr>
      <vt:lpstr>SAP Sailing Analytics System Landscape and Data Flow</vt:lpstr>
      <vt:lpstr>Android App for Race Committee Support</vt:lpstr>
      <vt:lpstr>SAP Sailing Analytics and Additional Components</vt:lpstr>
      <vt:lpstr>Regatta Overview</vt:lpstr>
      <vt:lpstr>Analyzing a Single Race While It’s Live or When It’s Over</vt:lpstr>
      <vt:lpstr>Live Regatta Leaderboard Based on Live Tracking</vt:lpstr>
      <vt:lpstr>Post-Race Analytics</vt:lpstr>
      <vt:lpstr>Thank you</vt:lpstr>
      <vt:lpstr>PowerPoint Presentation</vt:lpstr>
      <vt:lpstr>PowerPoint Presentation</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Uhl, Axel</cp:lastModifiedBy>
  <cp:revision>387</cp:revision>
  <dcterms:created xsi:type="dcterms:W3CDTF">2013-03-18T12:38:06Z</dcterms:created>
  <dcterms:modified xsi:type="dcterms:W3CDTF">2013-11-11T17:07:31Z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